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10">
  <p:sldMasterIdLst>
    <p:sldMasterId id="2147483648" r:id="rId1"/>
    <p:sldMasterId id="2147483660" r:id="rId2"/>
    <p:sldMasterId id="2147483978" r:id="rId3"/>
  </p:sldMasterIdLst>
  <p:notesMasterIdLst>
    <p:notesMasterId r:id="rId19"/>
  </p:notesMasterIdLst>
  <p:sldIdLst>
    <p:sldId id="1213" r:id="rId4"/>
    <p:sldId id="957" r:id="rId5"/>
    <p:sldId id="941" r:id="rId6"/>
    <p:sldId id="954" r:id="rId7"/>
    <p:sldId id="867" r:id="rId8"/>
    <p:sldId id="869" r:id="rId9"/>
    <p:sldId id="1137" r:id="rId10"/>
    <p:sldId id="1138" r:id="rId11"/>
    <p:sldId id="1139" r:id="rId12"/>
    <p:sldId id="1140" r:id="rId13"/>
    <p:sldId id="1141" r:id="rId14"/>
    <p:sldId id="827" r:id="rId15"/>
    <p:sldId id="768" r:id="rId16"/>
    <p:sldId id="1204" r:id="rId17"/>
    <p:sldId id="1212" r:id="rId18"/>
  </p:sldIdLst>
  <p:sldSz cx="9144000" cy="6858000" type="screen4x3"/>
  <p:notesSz cx="6858000" cy="9144000"/>
  <p:defaultTextStyle>
    <a:defPPr>
      <a:defRPr lang="fa-IR"/>
    </a:defPPr>
    <a:lvl1pPr marL="0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BFBFB"/>
    <a:srgbClr val="FFFFCC"/>
    <a:srgbClr val="EEA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721" autoAdjust="0"/>
    <p:restoredTop sz="90036" autoAdjust="0"/>
  </p:normalViewPr>
  <p:slideViewPr>
    <p:cSldViewPr>
      <p:cViewPr varScale="1">
        <p:scale>
          <a:sx n="74" d="100"/>
          <a:sy n="74" d="100"/>
        </p:scale>
        <p:origin x="11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225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E7AE938-956D-44D7-9A14-06AADA6D08F6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32DF168-038F-4346-B090-25B84F105D84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356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25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483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2754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018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1252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5497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9755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3999" algn="r" defTabSz="908483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350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4918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8483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5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1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9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72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60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50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5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7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410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48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75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69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51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/>
                </a:solidFill>
              </a:rPr>
              <a:pPr/>
              <a:t>7/21/2020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5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1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4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7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6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2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1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54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9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39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0062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5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3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2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61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910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53" indent="0">
              <a:buNone/>
              <a:defRPr sz="2000" b="1"/>
            </a:lvl2pPr>
            <a:lvl3pPr marL="908483" indent="0">
              <a:buNone/>
              <a:defRPr sz="1800" b="1"/>
            </a:lvl3pPr>
            <a:lvl4pPr marL="1362754" indent="0">
              <a:buNone/>
              <a:defRPr sz="1600" b="1"/>
            </a:lvl4pPr>
            <a:lvl5pPr marL="1817018" indent="0">
              <a:buNone/>
              <a:defRPr sz="1600" b="1"/>
            </a:lvl5pPr>
            <a:lvl6pPr marL="2271252" indent="0">
              <a:buNone/>
              <a:defRPr sz="1600" b="1"/>
            </a:lvl6pPr>
            <a:lvl7pPr marL="2725497" indent="0">
              <a:buNone/>
              <a:defRPr sz="1600" b="1"/>
            </a:lvl7pPr>
            <a:lvl8pPr marL="3179755" indent="0">
              <a:buNone/>
              <a:defRPr sz="1600" b="1"/>
            </a:lvl8pPr>
            <a:lvl9pPr marL="36339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344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296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7185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674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253" indent="0">
              <a:buNone/>
              <a:defRPr sz="2800"/>
            </a:lvl2pPr>
            <a:lvl3pPr marL="908483" indent="0">
              <a:buNone/>
              <a:defRPr sz="2400"/>
            </a:lvl3pPr>
            <a:lvl4pPr marL="1362754" indent="0">
              <a:buNone/>
              <a:defRPr sz="2000"/>
            </a:lvl4pPr>
            <a:lvl5pPr marL="1817018" indent="0">
              <a:buNone/>
              <a:defRPr sz="2000"/>
            </a:lvl5pPr>
            <a:lvl6pPr marL="2271252" indent="0">
              <a:buNone/>
              <a:defRPr sz="2000"/>
            </a:lvl6pPr>
            <a:lvl7pPr marL="2725497" indent="0">
              <a:buNone/>
              <a:defRPr sz="2000"/>
            </a:lvl7pPr>
            <a:lvl8pPr marL="3179755" indent="0">
              <a:buNone/>
              <a:defRPr sz="2000"/>
            </a:lvl8pPr>
            <a:lvl9pPr marL="3633999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253" indent="0">
              <a:buNone/>
              <a:defRPr sz="1200"/>
            </a:lvl2pPr>
            <a:lvl3pPr marL="908483" indent="0">
              <a:buNone/>
              <a:defRPr sz="1000"/>
            </a:lvl3pPr>
            <a:lvl4pPr marL="1362754" indent="0">
              <a:buNone/>
              <a:defRPr sz="900"/>
            </a:lvl4pPr>
            <a:lvl5pPr marL="1817018" indent="0">
              <a:buNone/>
              <a:defRPr sz="900"/>
            </a:lvl5pPr>
            <a:lvl6pPr marL="2271252" indent="0">
              <a:buNone/>
              <a:defRPr sz="900"/>
            </a:lvl6pPr>
            <a:lvl7pPr marL="2725497" indent="0">
              <a:buNone/>
              <a:defRPr sz="900"/>
            </a:lvl7pPr>
            <a:lvl8pPr marL="3179755" indent="0">
              <a:buNone/>
              <a:defRPr sz="900"/>
            </a:lvl8pPr>
            <a:lvl9pPr marL="36339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782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/>
              <a:pPr/>
              <a:t>12/01/1441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30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61" y="274638"/>
            <a:ext cx="8229600" cy="1143000"/>
          </a:xfrm>
          <a:prstGeom prst="rect">
            <a:avLst/>
          </a:prstGeom>
        </p:spPr>
        <p:txBody>
          <a:bodyPr vert="horz" lIns="90851" tIns="45425" rIns="90851" bIns="45425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61" y="1600219"/>
            <a:ext cx="8229600" cy="4525963"/>
          </a:xfrm>
          <a:prstGeom prst="rect">
            <a:avLst/>
          </a:prstGeom>
        </p:spPr>
        <p:txBody>
          <a:bodyPr vert="horz" lIns="90851" tIns="45425" rIns="90851" bIns="45425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61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E54C9-F304-4A30-8503-A4A1F391E489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12/01/1441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61" y="6356411"/>
            <a:ext cx="2895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411"/>
            <a:ext cx="2133600" cy="365125"/>
          </a:xfrm>
          <a:prstGeom prst="rect">
            <a:avLst/>
          </a:prstGeom>
        </p:spPr>
        <p:txBody>
          <a:bodyPr vert="horz" lIns="90851" tIns="45425" rIns="90851" bIns="45425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5FB7F-103E-49AA-AA96-17EDD0B894D1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6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08483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689" indent="-340689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58" indent="-283906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626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8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128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377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630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687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129" indent="-227127" algn="r" defTabSz="908483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5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83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754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018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252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497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755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999" algn="r" defTabSz="90848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7/21/2020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pPr defTabSz="914400"/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641" t="31250" r="22108" b="11459"/>
          <a:stretch/>
        </p:blipFill>
        <p:spPr>
          <a:xfrm>
            <a:off x="-96078" y="-61930"/>
            <a:ext cx="9240078" cy="28597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28600" y="4074093"/>
            <a:ext cx="90479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ويرايش </a:t>
            </a:r>
            <a:r>
              <a:rPr lang="fa-IR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سوم </a:t>
            </a:r>
            <a:r>
              <a:rPr lang="ar-SA" sz="2000" b="1" dirty="0">
                <a:solidFill>
                  <a:srgbClr val="000000"/>
                </a:solidFill>
                <a:latin typeface="Nazanin" panose="00000400000000000000" pitchFamily="2" charset="-78"/>
                <a:ea typeface="Nazanin" panose="00000400000000000000" pitchFamily="2" charset="-78"/>
                <a:cs typeface="2  Titr" panose="00000700000000000000" pitchFamily="2" charset="-78"/>
              </a:rPr>
              <a:t>خرداد ماه  98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8039" y="2827380"/>
            <a:ext cx="919203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مراقبت های ادغام </a:t>
            </a:r>
            <a:r>
              <a:rPr lang="fa-IR" sz="32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یافته رده </a:t>
            </a:r>
            <a:r>
              <a:rPr lang="fa-IR" sz="32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سنی </a:t>
            </a:r>
            <a:r>
              <a:rPr lang="fa-IR" sz="36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18تا29سال</a:t>
            </a:r>
            <a:r>
              <a:rPr lang="fa-IR" sz="49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 </a:t>
            </a:r>
            <a:br>
              <a:rPr lang="fa-IR" sz="4900" b="1" dirty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</a:br>
            <a:r>
              <a:rPr lang="fa-IR" sz="32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ویژه غیرپز</a:t>
            </a:r>
            <a:r>
              <a:rPr lang="fa-IR" sz="3100" b="1" dirty="0" smtClean="0">
                <a:solidFill>
                  <a:prstClr val="black"/>
                </a:solidFill>
                <a:latin typeface="B  Yagut"/>
                <a:ea typeface="Calibri"/>
                <a:cs typeface="B Yagut" panose="00000400000000000000" pitchFamily="2" charset="-78"/>
              </a:rPr>
              <a:t>شک</a:t>
            </a:r>
            <a:endParaRPr lang="fa-IR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11686" y="4864676"/>
            <a:ext cx="2286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prstClr val="black"/>
                </a:solidFill>
              </a:rPr>
              <a:t>بخش دوم از جلسه 1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9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3683"/>
    </mc:Choice>
    <mc:Fallback>
      <p:transition advTm="4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5000" t="23111" r="28500" b="9332"/>
          <a:stretch/>
        </p:blipFill>
        <p:spPr>
          <a:xfrm>
            <a:off x="0" y="0"/>
            <a:ext cx="89916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478"/>
    </mc:Choice>
    <mc:Fallback xmlns="">
      <p:transition advTm="17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500" t="18889" r="26500" b="4667"/>
          <a:stretch/>
        </p:blipFill>
        <p:spPr>
          <a:xfrm>
            <a:off x="152400" y="0"/>
            <a:ext cx="8991600" cy="678180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175"/>
    </mc:Choice>
    <mc:Fallback xmlns="">
      <p:transition advTm="8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7918" y="914400"/>
            <a:ext cx="8581420" cy="4646362"/>
          </a:xfrm>
          <a:prstGeom prst="rect">
            <a:avLst/>
          </a:prstGeom>
          <a:solidFill>
            <a:schemeClr val="bg1"/>
          </a:solidFill>
        </p:spPr>
        <p:txBody>
          <a:bodyPr wrap="square" lIns="90380" tIns="45193" rIns="90380" bIns="45193">
            <a:spAutoFit/>
          </a:bodyPr>
          <a:lstStyle/>
          <a:p>
            <a:pPr defTabSz="903751"/>
            <a:endParaRPr lang="fa-IR" sz="3200" b="1" dirty="0" smtClean="0">
              <a:solidFill>
                <a:prstClr val="black"/>
              </a:solidFill>
              <a:latin typeface="B  Yagut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defTabSz="903751">
              <a:lnSpc>
                <a:spcPct val="150000"/>
              </a:lnSpc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* گروه هدف برنامه مراقبتهای ادغام یافته جوانان کلیه افراد  18-29سال تمام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باشند.</a:t>
            </a:r>
            <a:endParaRPr lang="fa-IR" sz="2200" dirty="0" smtClean="0">
              <a:cs typeface="B Yagut" panose="00000400000000000000" pitchFamily="2" charset="-78"/>
            </a:endParaRPr>
          </a:p>
          <a:p>
            <a:pPr lvl="0" algn="justLow" defTabSz="903751">
              <a:lnSpc>
                <a:spcPct val="150000"/>
              </a:lnSpc>
            </a:pPr>
            <a:r>
              <a:rPr lang="fa-IR" sz="2200" dirty="0" smtClean="0">
                <a:cs typeface="B Yagut" panose="00000400000000000000" pitchFamily="2" charset="-78"/>
              </a:rPr>
              <a:t>* جوانان </a:t>
            </a:r>
            <a:r>
              <a:rPr lang="fa-IR" sz="2200" dirty="0">
                <a:cs typeface="B Yagut" panose="00000400000000000000" pitchFamily="2" charset="-78"/>
              </a:rPr>
              <a:t>نیروی مولد و کارآمد جامعه هستند بنابراین حفظ سلامت آنها </a:t>
            </a:r>
            <a:r>
              <a:rPr lang="fa-IR" sz="2200" dirty="0" smtClean="0">
                <a:cs typeface="B Yagut" panose="00000400000000000000" pitchFamily="2" charset="-78"/>
              </a:rPr>
              <a:t>حائز </a:t>
            </a:r>
            <a:r>
              <a:rPr lang="fa-IR" sz="2200" dirty="0">
                <a:cs typeface="B Yagut" panose="00000400000000000000" pitchFamily="2" charset="-78"/>
              </a:rPr>
              <a:t>اهمیت است جهت اطمینان از وضعیت سلامت این گروه سنی ارزیابی های مختلفی توسط پرسنل بهداشتی </a:t>
            </a:r>
            <a:r>
              <a:rPr lang="fa-IR" sz="2200" dirty="0" smtClean="0">
                <a:cs typeface="B Yagut" panose="00000400000000000000" pitchFamily="2" charset="-78"/>
              </a:rPr>
              <a:t>انجام می شود. ارزیابی وضعیت </a:t>
            </a:r>
            <a:r>
              <a:rPr lang="fa-IR" sz="2200" dirty="0">
                <a:cs typeface="B Yagut" panose="00000400000000000000" pitchFamily="2" charset="-78"/>
              </a:rPr>
              <a:t>تغذیه ای جوان باهدف اصلی آموزش  شیوه زندگی سالم به </a:t>
            </a:r>
            <a:r>
              <a:rPr lang="fa-IR" sz="2200" dirty="0" smtClean="0">
                <a:cs typeface="B Yagut" panose="00000400000000000000" pitchFamily="2" charset="-78"/>
              </a:rPr>
              <a:t>این گروه سنی  براساس وضعیت نمایه </a:t>
            </a:r>
            <a:r>
              <a:rPr lang="fa-IR" sz="2200" dirty="0">
                <a:cs typeface="B Yagut" panose="00000400000000000000" pitchFamily="2" charset="-78"/>
              </a:rPr>
              <a:t>توده </a:t>
            </a:r>
            <a:r>
              <a:rPr lang="fa-IR" sz="2200" dirty="0" smtClean="0">
                <a:cs typeface="B Yagut" panose="00000400000000000000" pitchFamily="2" charset="-78"/>
              </a:rPr>
              <a:t>بدنی، امتیازالگوی </a:t>
            </a:r>
            <a:r>
              <a:rPr lang="fa-IR" sz="2200" dirty="0">
                <a:cs typeface="B Yagut" panose="00000400000000000000" pitchFamily="2" charset="-78"/>
              </a:rPr>
              <a:t>تغذیه ای </a:t>
            </a:r>
            <a:r>
              <a:rPr lang="fa-IR" sz="2200" dirty="0" smtClean="0">
                <a:cs typeface="B Yagut" panose="00000400000000000000" pitchFamily="2" charset="-78"/>
              </a:rPr>
              <a:t>ومصرف </a:t>
            </a:r>
            <a:r>
              <a:rPr lang="fa-IR" sz="2200" dirty="0">
                <a:cs typeface="B Yagut" panose="00000400000000000000" pitchFamily="2" charset="-78"/>
              </a:rPr>
              <a:t>ویتامین </a:t>
            </a:r>
            <a:r>
              <a:rPr lang="en-US" sz="2200" dirty="0">
                <a:cs typeface="B Yagut" panose="00000400000000000000" pitchFamily="2" charset="-78"/>
              </a:rPr>
              <a:t>D</a:t>
            </a:r>
            <a:r>
              <a:rPr lang="fa-IR" sz="2200" dirty="0">
                <a:cs typeface="B Yagut" panose="00000400000000000000" pitchFamily="2" charset="-78"/>
              </a:rPr>
              <a:t> </a:t>
            </a:r>
            <a:r>
              <a:rPr lang="fa-IR" sz="2200" dirty="0" smtClean="0">
                <a:cs typeface="B Yagut" panose="00000400000000000000" pitchFamily="2" charset="-78"/>
              </a:rPr>
              <a:t>موردارزیابی قرارمی گیرد.</a:t>
            </a:r>
          </a:p>
          <a:p>
            <a:pPr lvl="0" algn="justLow" defTabSz="903751">
              <a:lnSpc>
                <a:spcPct val="150000"/>
              </a:lnSpc>
            </a:pPr>
            <a:r>
              <a:rPr lang="fa-IR" sz="2200" dirty="0" smtClean="0">
                <a:cs typeface="B Yagut" panose="00000400000000000000" pitchFamily="2" charset="-78"/>
              </a:rPr>
              <a:t>* آموزش شیوه زندگی سالم به جوانان درجهت افزایش فعالیت بدنی،کسب امتیاز14 الگوی تغذیه ای و قرار گرفتن جوان در طیف طبیعی</a:t>
            </a:r>
            <a:r>
              <a:rPr lang="en-US" sz="2200" dirty="0" smtClean="0">
                <a:cs typeface="B Yagut" panose="00000400000000000000" pitchFamily="2" charset="-78"/>
              </a:rPr>
              <a:t> BMI</a:t>
            </a:r>
            <a:r>
              <a:rPr lang="fa-IR" sz="2200" dirty="0" smtClean="0">
                <a:cs typeface="B Yagut" panose="00000400000000000000" pitchFamily="2" charset="-78"/>
              </a:rPr>
              <a:t>ارایه می گردد.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3186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3751"/>
            <a:r>
              <a:rPr lang="fa-IR" sz="3200" dirty="0">
                <a:solidFill>
                  <a:prstClr val="black"/>
                </a:solidFill>
                <a:cs typeface="B Yagut" panose="00000400000000000000" pitchFamily="2" charset="-78"/>
              </a:rPr>
              <a:t>خلاصه مطالب ونتیجه گیری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218"/>
    </mc:Choice>
    <mc:Fallback xmlns="">
      <p:transition advTm="4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پرسش و تمرین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48" y="1143000"/>
            <a:ext cx="8830552" cy="4906962"/>
          </a:xfrm>
        </p:spPr>
        <p:txBody>
          <a:bodyPr>
            <a:normAutofit fontScale="92500" lnSpcReduction="20000"/>
          </a:bodyPr>
          <a:lstStyle/>
          <a:p>
            <a:pPr marL="0" indent="0" algn="justLow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1- دستورالعمل کشوری مکمل یاری با ویتامین</a:t>
            </a:r>
            <a:r>
              <a:rPr lang="en-US" sz="2400" dirty="0" smtClean="0">
                <a:cs typeface="B Yagut" panose="00000400000000000000" pitchFamily="2" charset="-78"/>
              </a:rPr>
              <a:t>D</a:t>
            </a:r>
            <a:r>
              <a:rPr lang="fa-IR" sz="2400" dirty="0" smtClean="0">
                <a:cs typeface="B Yagut" panose="00000400000000000000" pitchFamily="2" charset="-78"/>
              </a:rPr>
              <a:t> در جوانان را توضیح دهید؟</a:t>
            </a: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2- توصیه های کلی تغذیه ای جوان مبتلا به لاغری را بیان کنید؟</a:t>
            </a:r>
          </a:p>
          <a:p>
            <a:pPr marL="0" lvl="0" indent="0" algn="justLow">
              <a:lnSpc>
                <a:spcPct val="15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3-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 در چه مواردی پزشک جوان را به کارشناس تغذیه ارجاع می دهد؟( حداقل سه مورد بنویسید)</a:t>
            </a:r>
          </a:p>
          <a:p>
            <a:pPr marL="0" lvl="0" indent="0" algn="justLow">
              <a:lnSpc>
                <a:spcPct val="150000"/>
              </a:lnSpc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4- میزان فعالیت بدنی مطلوب در جوانان را بیان کنید؟</a:t>
            </a:r>
          </a:p>
          <a:p>
            <a:pPr marL="0" lvl="0" indent="0" algn="justLow">
              <a:lnSpc>
                <a:spcPct val="150000"/>
              </a:lnSpc>
              <a:buNone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5- در ارزیابی وضعیت نمایه توده بدنی، جوانی با نمایه توده بدنی 27 و امتیاز10 در </a:t>
            </a:r>
            <a:r>
              <a:rPr lang="fa-IR" sz="2400" smtClean="0">
                <a:solidFill>
                  <a:prstClr val="black"/>
                </a:solidFill>
                <a:cs typeface="B Yagut" panose="00000400000000000000" pitchFamily="2" charset="-78"/>
              </a:rPr>
              <a:t>کدام طبقه بندی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قرار می گیرد؟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400" dirty="0" smtClean="0">
                <a:cs typeface="B Yagut" panose="00000400000000000000" pitchFamily="2" charset="-78"/>
              </a:rPr>
              <a:t>6- یکی از اعضای خانواده یا دوستان جوان خود را ازنظر </a:t>
            </a:r>
            <a:r>
              <a:rPr lang="fa-IR" sz="2400" dirty="0">
                <a:cs typeface="B Yagut" panose="00000400000000000000" pitchFamily="2" charset="-78"/>
              </a:rPr>
              <a:t>تغذیه ای </a:t>
            </a:r>
            <a:r>
              <a:rPr lang="fa-IR" sz="2400" dirty="0" smtClean="0">
                <a:cs typeface="B Yagut" panose="00000400000000000000" pitchFamily="2" charset="-78"/>
              </a:rPr>
              <a:t>ارزیابی نموده و اقدامات مناسب را انجام دهید.</a:t>
            </a: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088"/>
    </mc:Choice>
    <mc:Fallback xmlns="">
      <p:transition advTm="3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0" dirty="0" smtClean="0">
                <a:cs typeface="B Yagut" panose="00000400000000000000" pitchFamily="2" charset="-78"/>
              </a:rPr>
              <a:t>فهرست منابع</a:t>
            </a:r>
            <a:endParaRPr lang="en-US" b="0" dirty="0">
              <a:cs typeface="B Yagut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203" y="4800600"/>
            <a:ext cx="8610600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417638"/>
            <a:ext cx="8991600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justLow"/>
            <a:r>
              <a:rPr lang="fa-IR" sz="2400" dirty="0" smtClean="0">
                <a:cs typeface="B Yagut" panose="00000400000000000000" pitchFamily="2" charset="-78"/>
              </a:rPr>
              <a:t>1-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 اداره سلامت جوانان، دفتر سلامت جمعیت خانواده و مدارس، مراقبت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های ادغام یافته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رده سنی 18تا 29سال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ویژه غیرپزشک،وزارت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بهداشت و درمان و آموزش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پزشکی،تهران، 1398</a:t>
            </a: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Low"/>
            <a:endParaRPr lang="fa-IR" sz="2400" dirty="0" smtClean="0">
              <a:cs typeface="B Yagut" panose="00000400000000000000" pitchFamily="2" charset="-78"/>
            </a:endParaRPr>
          </a:p>
          <a:p>
            <a:pPr algn="justLow"/>
            <a:r>
              <a:rPr lang="fa-IR" sz="2400" dirty="0" smtClean="0">
                <a:cs typeface="B Yagut" panose="00000400000000000000" pitchFamily="2" charset="-78"/>
              </a:rPr>
              <a:t>2-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اداره سلامت جوانان</a:t>
            </a:r>
            <a:r>
              <a:rPr lang="fa-IR" sz="2400" dirty="0" smtClean="0">
                <a:cs typeface="B Yagut" panose="00000400000000000000" pitchFamily="2" charset="-78"/>
              </a:rPr>
              <a:t>، دفتر سلامت جمعیت خانواده و مدارس، مراقبت های رده سنی 18تا 29سال غیرپزشک، وزارت بهداشت و درمان و آموزش پزشکی،تهران، 1394</a:t>
            </a:r>
          </a:p>
          <a:p>
            <a:pPr algn="justLow"/>
            <a:endParaRPr lang="fa-IR" sz="2400" dirty="0">
              <a:cs typeface="B Yagut" panose="00000400000000000000" pitchFamily="2" charset="-78"/>
            </a:endParaRPr>
          </a:p>
          <a:p>
            <a:pPr lvl="0" algn="justLow"/>
            <a:r>
              <a:rPr lang="fa-IR" sz="2400" dirty="0">
                <a:cs typeface="B Yagut" panose="00000400000000000000" pitchFamily="2" charset="-78"/>
              </a:rPr>
              <a:t>3- دفتر مدیریت کنترل بیماریهای غیر واگیر، مجموعه مداخلات اساسی بیماریهای غیر واگیر در نظام مراقبتهای بهداشتی اولیه ایران،دستورالعمل اجرایی و محتوای آموزشی پزشک، وزارت بهداشت و درمان و آموزش پزشکی،تهران، </a:t>
            </a:r>
            <a:r>
              <a:rPr lang="fa-IR" sz="2400" dirty="0" smtClean="0">
                <a:cs typeface="B Yagut" panose="00000400000000000000" pitchFamily="2" charset="-78"/>
              </a:rPr>
              <a:t>1396</a:t>
            </a:r>
            <a:endParaRPr lang="fa-IR" sz="2400" dirty="0">
              <a:cs typeface="B Yagut" panose="00000400000000000000" pitchFamily="2" charset="-78"/>
            </a:endParaRPr>
          </a:p>
          <a:p>
            <a:pPr lvl="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8"/>
    </mc:Choice>
    <mc:Fallback>
      <p:transition spd="slow" advTm="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447800"/>
            <a:ext cx="7772400" cy="1470025"/>
          </a:xfrm>
        </p:spPr>
        <p:txBody>
          <a:bodyPr>
            <a:normAutofit fontScale="90000"/>
          </a:bodyPr>
          <a:lstStyle/>
          <a:p>
            <a:pPr algn="justLow" rtl="1"/>
            <a:r>
              <a:rPr lang="fa-IR" b="1" dirty="0" smtClean="0">
                <a:cs typeface="B Yagut" panose="00000400000000000000" pitchFamily="2" charset="-78"/>
              </a:rPr>
              <a:t> </a:t>
            </a:r>
            <a:r>
              <a:rPr lang="fa-IR" sz="4400" b="1" dirty="0" smtClean="0"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400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1560" y="3200400"/>
            <a:ext cx="8064896" cy="2244824"/>
          </a:xfrm>
        </p:spPr>
        <p:txBody>
          <a:bodyPr>
            <a:normAutofit fontScale="92500" lnSpcReduction="20000"/>
          </a:bodyPr>
          <a:lstStyle/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رشت، میدان فرهنگ، خیابان آزادگان، معاونت بهداشتی گیلان</a:t>
            </a:r>
          </a:p>
          <a:p>
            <a:pPr lvl="0" algn="justLow"/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- استان گیلان،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شهرستان تالش، خیابان آیت اله غفاری ، مرکز آموزش بهورزی شهرستان تالش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endParaRPr lang="en-US" sz="2800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6ABED-525A-40CD-B72F-4364270C872D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5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2"/>
    </mc:Choice>
    <mc:Fallback>
      <p:transition spd="slow" advTm="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143913"/>
              </p:ext>
            </p:extLst>
          </p:nvPr>
        </p:nvGraphicFramePr>
        <p:xfrm>
          <a:off x="109471" y="1905000"/>
          <a:ext cx="8855298" cy="3055366"/>
        </p:xfrm>
        <a:graphic>
          <a:graphicData uri="http://schemas.openxmlformats.org/drawingml/2006/table">
            <a:tbl>
              <a:tblPr rtl="1" firstRow="1" firstCol="1" bandRow="1"/>
              <a:tblGrid>
                <a:gridCol w="1275878"/>
                <a:gridCol w="1622156"/>
                <a:gridCol w="1465758"/>
                <a:gridCol w="4491506"/>
              </a:tblGrid>
              <a:tr h="609600"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شاخص ارزیابی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(BMI)</a:t>
                      </a: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نمایه وضعیت توده بدنی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امتياز الگوي تغذیه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( 14 –0 )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شرح ارجاع/ اقدام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44">
                <a:tc rowSpan="3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</a:t>
                      </a: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8.5 تا 24.9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طبیعی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14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a-IR" sz="16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تشويق </a:t>
                      </a: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براي ادامه الگوي تغذيه </a:t>
                      </a:r>
                      <a:r>
                        <a:rPr lang="fa-IR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مناسب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62584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13-7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a-IR" sz="16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indent="0" algn="r" rtl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a-IR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آموزش تغذيه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پي </a:t>
                      </a: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گيري توسط مراقب سلامت 6 ماه بعد جهت کنترل الگوي مصرف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91976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08483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6-0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آموزش تغذيه توسط </a:t>
                      </a:r>
                      <a:r>
                        <a:rPr lang="fa-IR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مراقب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به کارشناس تغذیه جهت انجام مراقبتهای تغذیه ای</a:t>
                      </a:r>
                      <a:endParaRPr lang="en-US" sz="16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" y="381000"/>
            <a:ext cx="84013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مراقبت از نظر وضعیت نمايه توده بدني در </a:t>
            </a:r>
            <a:r>
              <a:rPr lang="fa-IR" sz="32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جوانان</a:t>
            </a:r>
          </a:p>
          <a:p>
            <a:pPr lvl="0" algn="ctr"/>
            <a:r>
              <a:rPr lang="fa-IR" sz="28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( طیف طبیعی)</a:t>
            </a:r>
            <a:r>
              <a:rPr lang="en-US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</a:br>
            <a:endParaRPr lang="fa-IR" sz="2800" dirty="0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04"/>
    </mc:Choice>
    <mc:Fallback xmlns="">
      <p:transition spd="slow" advTm="13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07493"/>
              </p:ext>
            </p:extLst>
          </p:nvPr>
        </p:nvGraphicFramePr>
        <p:xfrm>
          <a:off x="0" y="990599"/>
          <a:ext cx="8839198" cy="5972079"/>
        </p:xfrm>
        <a:graphic>
          <a:graphicData uri="http://schemas.openxmlformats.org/drawingml/2006/table">
            <a:tbl>
              <a:tblPr rtl="1" firstRow="1" firstCol="1" bandRow="1"/>
              <a:tblGrid>
                <a:gridCol w="887566"/>
                <a:gridCol w="1149369"/>
                <a:gridCol w="1394209"/>
                <a:gridCol w="5408054"/>
              </a:tblGrid>
              <a:tr h="687990">
                <a:tc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شاخص ارزیابی </a:t>
                      </a: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(BMI)</a:t>
                      </a: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نمایه وضعیت توده بدنی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امتياز الگوي </a:t>
                      </a:r>
                      <a:r>
                        <a:rPr lang="fa-IR" sz="14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تغذیه</a:t>
                      </a:r>
                      <a:endParaRPr lang="en-US" sz="14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(14-0)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4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شرح ارجاع/ اقدام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7611">
                <a:tc rowSpan="2"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25 تا 30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اضافه وزن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51790" algn="l"/>
                          <a:tab pos="561340" algn="ctr"/>
                        </a:tabLst>
                      </a:pPr>
                      <a:r>
                        <a:rPr lang="fa-IR" sz="18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14-7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 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پي گيري براي 2 دوره سه ماهه با کنترل مجدد نمايه توده بدني و الگوي تغذيه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صورت برطرف نشدن مشكل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درالگوي تغذيه</a:t>
                      </a:r>
                      <a:r>
                        <a:rPr lang="fa-IR" sz="12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يا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خارج شدن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نمايه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توده بدني از طيف نرمال ارجاع به کارشناس تغذيه جهت اجراي مراقبتهاي تغذيه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اي</a:t>
                      </a: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ارائه مراقبت توسط کارشناس تغذيه/پي گيري مكملهاي ورزشي بدنسازي ، چاقي و لاغري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. و بررسي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الگوي تغذيه و نمايه توده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بدني</a:t>
                      </a: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ادامه مراقبت توسط کارشناس تغذيه يک ماه و سپس 6 ماه بعد تا اصلاح نمايه توده بدني و امتياز با پیگيري مراقب جهت مراجعه به کارشناس تغذيه (لازم است کارشناس نيز مراجعه فرد به مرکز را از مراقب پيگيري نمايد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)</a:t>
                      </a:r>
                    </a:p>
                    <a:p>
                      <a:pPr mar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93655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08483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6-0</a:t>
                      </a:r>
                      <a:endParaRPr lang="en-US" sz="18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ارائه توصيه هاي کلي تغذيه توسط مراقب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سلامت سپس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به کارشناس تغذيه جهت اجراي مراقبتهاي تغذيه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اي</a:t>
                      </a: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marR="0" lvl="0" indent="0" algn="r" defTabSz="908483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ارائه مراقبت توسط کارشناس تغذيه پي گيري مكملهاي ورزشي بدنسازي ، چاقي و لاغري و... بررسي </a:t>
                      </a:r>
                      <a:r>
                        <a:rPr kumimoji="0" lang="fa-I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الگوي تغذيه و نمايه توده بدني</a:t>
                      </a: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fa-IR" sz="12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–ادامه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مراقبت توسط کارشناس تغذيه يک ماه و سپس 3 ماه بعد تا دو نوبت تا اصلاح نمايه توده بدني و امتياز با پي گيري مراقب جهت مراجعه به کارشناس تغذيه (لازم است کارشناس نيز مراجعه فرد به مرکز را از مراقب پيگيري نمايد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)</a:t>
                      </a:r>
                    </a:p>
                    <a:p>
                      <a:pPr marL="0" lv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صورت افزايش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نمايه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توده بدني در حد چاقي و بالا نرفتن امتياز، ارجاع به پزشک جهت بررسي بيماريهاي زمينه اي و </a:t>
                      </a: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...</a:t>
                      </a:r>
                    </a:p>
                    <a:p>
                      <a:pPr mar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fa-IR" sz="1200" b="1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marL="0" indent="0" algn="r" defTabSz="908483" rtl="1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a-IR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در صورتي که همچنان در طيف اضافه وزن بود، مراجعه 6 ماه بعد به کارشناس تغذيه با پيگيري مراقب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09600" y="0"/>
            <a:ext cx="822959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مراقبت از نظر وضعیت نمايه توده بدني در </a:t>
            </a:r>
            <a:r>
              <a:rPr lang="fa-IR" sz="32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جوانان</a:t>
            </a:r>
          </a:p>
          <a:p>
            <a:pPr lvl="0" algn="ctr"/>
            <a:r>
              <a:rPr lang="fa-IR" sz="32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( </a:t>
            </a:r>
            <a:r>
              <a:rPr lang="fa-IR" sz="28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جوان مبتلا به اضافه وزن</a:t>
            </a:r>
            <a:r>
              <a:rPr lang="fa-IR" sz="32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)</a:t>
            </a:r>
            <a:r>
              <a:rPr lang="en-US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</a:br>
            <a:endParaRPr lang="fa-IR" sz="2800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13"/>
    </mc:Choice>
    <mc:Fallback xmlns="">
      <p:transition spd="slow" advTm="36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fa-IR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مراقبت از نظر وضعیت نمايه توده بدني در </a:t>
            </a:r>
            <a:r>
              <a:rPr lang="fa-IR" sz="32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جوانان</a:t>
            </a:r>
            <a:br>
              <a:rPr lang="fa-IR" sz="32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</a:br>
            <a:r>
              <a:rPr lang="fa-IR" sz="3200" dirty="0" smtClean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>( جوان مبتلا به چاقی)</a:t>
            </a:r>
            <a:r>
              <a:rPr lang="en-US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ea typeface="Calibri"/>
                <a:cs typeface="B Yagut" panose="00000400000000000000" pitchFamily="2" charset="-78"/>
              </a:rPr>
            </a:br>
            <a:endParaRPr lang="fa-IR" sz="2800" dirty="0">
              <a:solidFill>
                <a:prstClr val="black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274653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fa-IR" dirty="0">
              <a:solidFill>
                <a:prstClr val="black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82951"/>
              </p:ext>
            </p:extLst>
          </p:nvPr>
        </p:nvGraphicFramePr>
        <p:xfrm>
          <a:off x="457200" y="1981200"/>
          <a:ext cx="8229599" cy="2058480"/>
        </p:xfrm>
        <a:graphic>
          <a:graphicData uri="http://schemas.openxmlformats.org/drawingml/2006/table">
            <a:tbl>
              <a:tblPr rtl="1" firstRow="1" firstCol="1" bandRow="1"/>
              <a:tblGrid>
                <a:gridCol w="1372674"/>
                <a:gridCol w="1306132"/>
                <a:gridCol w="1593760"/>
                <a:gridCol w="3957033"/>
              </a:tblGrid>
              <a:tr h="70243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شاخص ارزیابی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(BMI)</a:t>
                      </a: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نمایه وضعیت توده بدنی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امتياز الگوي تغذیه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( 14 –0 )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شرح ارجاع/ اقدام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604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30 و بالاتر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چاق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هر امتیاز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ارائه توصيه هاي کلي تغذيه توسط مراقب </a:t>
                      </a:r>
                      <a:r>
                        <a:rPr lang="fa-IR" sz="16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سلامت</a:t>
                      </a:r>
                    </a:p>
                    <a:p>
                      <a:pPr algn="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b="1" dirty="0" smtClean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ارجاع </a:t>
                      </a:r>
                      <a:r>
                        <a:rPr lang="fa-IR" sz="1600" b="1" dirty="0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ea typeface="Calibri" panose="020F0502020204030204" pitchFamily="34" charset="0"/>
                          <a:cs typeface="B Yagut" panose="00000400000000000000" pitchFamily="2" charset="-78"/>
                        </a:rPr>
                        <a:t>به پزشک جهت انجام بررسيها و اقدامات پزشكي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Yagut" panose="00000400000000000000" pitchFamily="2" charset="-78"/>
                      </a:endParaRPr>
                    </a:p>
                  </a:txBody>
                  <a:tcPr marL="43396" marR="433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364"/>
    </mc:Choice>
    <mc:Fallback xmlns="">
      <p:transition advTm="49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جوانان نیازمند ارجاع به  پزشک بدون توجه به طیف نمایه توده بدنی</a:t>
            </a:r>
            <a:endParaRPr lang="fa-IR" sz="2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61" y="1600219"/>
            <a:ext cx="8229600" cy="3276581"/>
          </a:xfrm>
        </p:spPr>
        <p:txBody>
          <a:bodyPr>
            <a:normAutofit fontScale="92500" lnSpcReduction="20000"/>
          </a:bodyPr>
          <a:lstStyle/>
          <a:p>
            <a:endParaRPr lang="fa-IR" dirty="0"/>
          </a:p>
          <a:p>
            <a:pPr marL="0" indent="0" algn="justLow">
              <a:lnSpc>
                <a:spcPct val="150000"/>
              </a:lnSpc>
              <a:buNone/>
            </a:pPr>
            <a:r>
              <a:rPr lang="fa-IR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جوانانی</a:t>
            </a:r>
            <a:r>
              <a:rPr lang="ar-SA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كه بيماري تشخيص داده شده دارند(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بیماری چاقی، پره دیابت و دیابت، فشار خون بالا و اختلالات چربی خون)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،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کم وزنی و آنمی جوانان </a:t>
            </a:r>
            <a:r>
              <a:rPr lang="ar-SA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باردار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ابتدا به پزشك جهت انجام مراحل درماني وسپس از پزشك به كارشناس تغذيه 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ارجاع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داده 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می </a:t>
            </a:r>
            <a:r>
              <a:rPr lang="fa-IR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شوند.جوانانی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که یکی 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از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بیماریها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ی فوق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در آنها برای اولین بار توسط پزشک تشخیص داده می شود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هم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پس از انجام اقدامات </a:t>
            </a:r>
            <a:r>
              <a:rPr lang="ar-SA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تشخیصی</a:t>
            </a:r>
            <a:r>
              <a:rPr lang="fa-IR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,</a:t>
            </a:r>
            <a:r>
              <a:rPr lang="ar-SA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درمانی</a:t>
            </a:r>
            <a:r>
              <a:rPr lang="fa-IR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از پزشک</a:t>
            </a:r>
            <a:r>
              <a:rPr lang="ar-SA" sz="2400" dirty="0" smtClean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 </a:t>
            </a:r>
            <a:r>
              <a:rPr lang="ar-SA" sz="2400" dirty="0">
                <a:solidFill>
                  <a:prstClr val="black"/>
                </a:solidFill>
                <a:latin typeface="+mj-lt"/>
                <a:ea typeface="+mj-ea"/>
                <a:cs typeface="B Yagut" panose="00000400000000000000" pitchFamily="2" charset="-78"/>
              </a:rPr>
              <a:t>به کارشناس تغذیه ارجاع داده می شوند.    </a:t>
            </a:r>
            <a:endParaRPr lang="en-US" sz="2400" dirty="0">
              <a:solidFill>
                <a:prstClr val="black"/>
              </a:solidFill>
              <a:latin typeface="+mj-lt"/>
              <a:ea typeface="+mj-ea"/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2800" dirty="0"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498"/>
    </mc:Choice>
    <mc:Fallback xmlns="">
      <p:transition advTm="5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3962400"/>
          </a:xfrm>
        </p:spPr>
        <p:txBody>
          <a:bodyPr>
            <a:normAutofit/>
          </a:bodyPr>
          <a:lstStyle/>
          <a:p>
            <a:pPr marL="0" indent="0" algn="justLow">
              <a:lnSpc>
                <a:spcPct val="115000"/>
              </a:lnSpc>
              <a:spcAft>
                <a:spcPts val="600"/>
              </a:spcAft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يك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دوز مكمل خوراکی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ويتامين</a:t>
            </a:r>
            <a:r>
              <a:rPr lang="en-US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D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50000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واحد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به کلیه جوانان ماهانه ارایه گردد.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justLow">
              <a:lnSpc>
                <a:spcPct val="115000"/>
              </a:lnSpc>
              <a:spcAft>
                <a:spcPts val="600"/>
              </a:spcAft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قبل از ارائه مگادوز با دوزپيشگيري لزومي به اندازه‌گیری سطح سرمی ویتامین </a:t>
            </a:r>
            <a:r>
              <a:rPr lang="en-US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D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نیست. 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justLow">
              <a:lnSpc>
                <a:spcPct val="115000"/>
              </a:lnSpc>
              <a:buSzPts val="1400"/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-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 براي پيشگيري از كمبود ويتامين </a:t>
            </a:r>
            <a:r>
              <a:rPr lang="en-US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D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نوع تزریقی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آن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توصيه نمي‌شود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0" lvl="0" indent="0" algn="justLow">
              <a:lnSpc>
                <a:spcPct val="115000"/>
              </a:lnSpc>
              <a:buSzPts val="1400"/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آموزش نجوه ی مصرف و علایم مسمومیت ویتامین </a:t>
            </a:r>
            <a:r>
              <a:rPr lang="en-US" sz="2200" dirty="0">
                <a:solidFill>
                  <a:prstClr val="black"/>
                </a:solidFill>
                <a:cs typeface="B Yagut" panose="00000400000000000000" pitchFamily="2" charset="-78"/>
              </a:rPr>
              <a:t>D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به جوان ارایه شود. 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 algn="justLow">
              <a:lnSpc>
                <a:spcPct val="115000"/>
              </a:lnSpc>
              <a:buSzPts val="1400"/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-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از جوان </a:t>
            </a:r>
            <a:r>
              <a:rPr lang="ar-SA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درخصوص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تجويز آمپول ويتامين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D </a:t>
            </a:r>
            <a:r>
              <a:rPr lang="ar-SA" sz="2200" dirty="0">
                <a:solidFill>
                  <a:prstClr val="black"/>
                </a:solidFill>
                <a:cs typeface="B Yagut" panose="00000400000000000000" pitchFamily="2" charset="-78"/>
              </a:rPr>
              <a:t>يا مصرف مكمل مگادوز مشابه سوال شود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.</a:t>
            </a:r>
          </a:p>
          <a:p>
            <a:pPr marL="0" lvl="0" indent="0" algn="justLow">
              <a:lnSpc>
                <a:spcPct val="115000"/>
              </a:lnSpc>
              <a:buSzPts val="1400"/>
              <a:buNone/>
            </a:pP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- در صورت لزوم جوان باید به پزشک ارجاع گردد( </a:t>
            </a:r>
            <a:r>
              <a:rPr lang="fa-IR" sz="1600" dirty="0">
                <a:solidFill>
                  <a:prstClr val="black"/>
                </a:solidFill>
                <a:cs typeface="B Yagut" panose="00000400000000000000" pitchFamily="2" charset="-78"/>
              </a:rPr>
              <a:t>علایم بروز مسمومیت/ وجود احتیاط یا منع مصرف)</a:t>
            </a:r>
          </a:p>
          <a:p>
            <a:pPr marL="0" lvl="0" indent="0" algn="justLow">
              <a:lnSpc>
                <a:spcPct val="115000"/>
              </a:lnSpc>
              <a:buSzPts val="1400"/>
              <a:buNone/>
            </a:pPr>
            <a:endParaRPr lang="en-US" sz="2600" dirty="0">
              <a:solidFill>
                <a:prstClr val="black"/>
              </a:solidFill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83820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دستورالعمل کشوری مکمل یاری با مگادوز ویتامین</a:t>
            </a:r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D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 در جوانان</a:t>
            </a:r>
            <a:endParaRPr lang="en-US" sz="28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7210"/>
    </mc:Choice>
    <mc:Fallback xmlns="">
      <p:transition advTm="35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1" y="261759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cs typeface="B Yagut" panose="00000400000000000000" pitchFamily="2" charset="-78"/>
              </a:rPr>
              <a:t>نحوه ی ثبت ارزیابی تغذیه ای جوان در </a:t>
            </a:r>
            <a:r>
              <a:rPr lang="fa-IR" sz="2400" dirty="0">
                <a:cs typeface="B Yagut" panose="00000400000000000000" pitchFamily="2" charset="-78"/>
              </a:rPr>
              <a:t>سامانه </a:t>
            </a:r>
            <a:r>
              <a:rPr lang="fa-IR" sz="2400" dirty="0" smtClean="0">
                <a:cs typeface="B Yagut" panose="00000400000000000000" pitchFamily="2" charset="-78"/>
              </a:rPr>
              <a:t>سیب(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براساس کیس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فرضی) </a:t>
            </a:r>
            <a:endParaRPr lang="fa-IR" sz="2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60" y="1600200"/>
            <a:ext cx="8458139" cy="399254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جوان باوزن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95کیلوگرم و قد178سانتی متر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از نظروضعیت نمایه توده بدنی به شرح زیراست:</a:t>
            </a:r>
          </a:p>
          <a:p>
            <a:pPr marL="0" lvl="0" indent="0" algn="just">
              <a:lnSpc>
                <a:spcPct val="150000"/>
              </a:lnSpc>
              <a:buNone/>
            </a:pP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به دلیل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مجرد بودن اکثر اوقات از فست فود و غذای رستوران استفاده می کندعلاقه فراوان به غذای شور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دارد.دررژیم غذایی وی روزانه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یک عدد خیار یا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گوجه و2لیوان شیر وجودداردسبزی نمی خورد 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ولی حداقل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2تا سیب روزانه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مصرف می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کند.هفته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ای 3 روز بمدت 45دقیقه در باشگاه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دانشگاه والیبال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بازی می کندو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مسیردانشگاه تاخانه راکه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حدود30دقیقه است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پیاده طی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می کنددر صورت آشپزی از روغن مایع استفاده می کند لطفا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ارزیابی انجام شده را ثبت نموده </a:t>
            </a:r>
            <a:r>
              <a:rPr lang="fa-IR" sz="2200" dirty="0">
                <a:solidFill>
                  <a:prstClr val="black"/>
                </a:solidFill>
                <a:cs typeface="B Yagut" panose="00000400000000000000" pitchFamily="2" charset="-78"/>
              </a:rPr>
              <a:t>و اقدامات مناسب را انجام </a:t>
            </a:r>
            <a:r>
              <a:rPr lang="fa-IR" sz="2200" dirty="0" smtClean="0">
                <a:solidFill>
                  <a:prstClr val="black"/>
                </a:solidFill>
                <a:cs typeface="B Yagut" panose="00000400000000000000" pitchFamily="2" charset="-78"/>
              </a:rPr>
              <a:t>دهید.</a:t>
            </a:r>
            <a:endParaRPr lang="fa-IR" sz="2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 algn="justLow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 algn="justLow">
              <a:buNone/>
            </a:pPr>
            <a:endParaRPr lang="fa-IR" sz="20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630"/>
    </mc:Choice>
    <mc:Fallback xmlns="">
      <p:transition advTm="4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500" t="20444" r="20500" b="10222"/>
          <a:stretch/>
        </p:blipFill>
        <p:spPr>
          <a:xfrm>
            <a:off x="32657" y="0"/>
            <a:ext cx="8958943" cy="67056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705600" y="25146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210"/>
    </mc:Choice>
    <mc:Fallback xmlns="">
      <p:transition advTm="1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00" t="20666" r="26500" b="4666"/>
          <a:stretch/>
        </p:blipFill>
        <p:spPr>
          <a:xfrm>
            <a:off x="-76200" y="0"/>
            <a:ext cx="9220200" cy="6781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25"/>
    </mc:Choice>
    <mc:Fallback xmlns="">
      <p:transition advTm="3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گیلان</_x062f__x0627__x0646__x0634__x06af__x0627__x0647_>
    <_x0646__x0648__x0639__x0020__x062d__x06cc__x0637__x0647_ xmlns="12fdc5dc-769e-4543-b10d-fbea3dac4417">مراقبت‌هاي ادغام يافته سلامت جوانان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5NN7CDR5NKU2-831-1132</_dlc_DocId>
    <_dlc_DocIdUrl xmlns="1047730d-92e1-4018-9084-d932fd3a7f58">
      <Url>http://www.health.gov.ir/hnd/_layouts/DocIdRedir.aspx?ID=5NN7CDR5NKU2-831-1132</Url>
      <Description>5NN7CDR5NKU2-831-1132</Description>
    </_dlc_DocIdUrl>
  </documentManagement>
</p:properties>
</file>

<file path=customXml/itemProps1.xml><?xml version="1.0" encoding="utf-8"?>
<ds:datastoreItem xmlns:ds="http://schemas.openxmlformats.org/officeDocument/2006/customXml" ds:itemID="{37C351BC-419D-4E2B-97CB-41FE97244FDE}"/>
</file>

<file path=customXml/itemProps2.xml><?xml version="1.0" encoding="utf-8"?>
<ds:datastoreItem xmlns:ds="http://schemas.openxmlformats.org/officeDocument/2006/customXml" ds:itemID="{A2448B8C-DD35-41C5-A2B1-A44B08FBB056}"/>
</file>

<file path=customXml/itemProps3.xml><?xml version="1.0" encoding="utf-8"?>
<ds:datastoreItem xmlns:ds="http://schemas.openxmlformats.org/officeDocument/2006/customXml" ds:itemID="{D8957216-31C8-4FC0-B916-9350F1CAF0E3}"/>
</file>

<file path=customXml/itemProps4.xml><?xml version="1.0" encoding="utf-8"?>
<ds:datastoreItem xmlns:ds="http://schemas.openxmlformats.org/officeDocument/2006/customXml" ds:itemID="{0CC94646-12EE-4718-B00A-A92D7C0297D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12989</TotalTime>
  <Words>1100</Words>
  <Application>Microsoft Office PowerPoint</Application>
  <PresentationFormat>On-screen Show (4:3)</PresentationFormat>
  <Paragraphs>107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2  Titr</vt:lpstr>
      <vt:lpstr>Arial</vt:lpstr>
      <vt:lpstr>B  Yagut</vt:lpstr>
      <vt:lpstr>B Nazanin</vt:lpstr>
      <vt:lpstr>B Yagut</vt:lpstr>
      <vt:lpstr>Calibri</vt:lpstr>
      <vt:lpstr>Nazanin</vt:lpstr>
      <vt:lpstr>Times New Roman</vt:lpstr>
      <vt:lpstr>Wingdings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مراقبت از نظر وضعیت نمايه توده بدني در جوانان ( جوان مبتلا به چاقی) </vt:lpstr>
      <vt:lpstr>جوانان نیازمند ارجاع به  پزشک بدون توجه به طیف نمایه توده بدنی</vt:lpstr>
      <vt:lpstr>PowerPoint Presentation</vt:lpstr>
      <vt:lpstr>نحوه ی ثبت ارزیابی تغذیه ای جوان در سامانه سیب( براساس کیس فرضی)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Dear-User</dc:creator>
  <cp:lastModifiedBy>pars</cp:lastModifiedBy>
  <cp:revision>1137</cp:revision>
  <dcterms:created xsi:type="dcterms:W3CDTF">2015-03-26T12:47:21Z</dcterms:created>
  <dcterms:modified xsi:type="dcterms:W3CDTF">2020-07-21T13:53:53Z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d05ce540-d8b1-49cc-9f55-29224daaaf7e</vt:lpwstr>
  </property>
</Properties>
</file>